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0" r:id="rId5"/>
    <p:sldId id="258" r:id="rId6"/>
    <p:sldId id="259" r:id="rId7"/>
    <p:sldId id="260" r:id="rId8"/>
    <p:sldId id="261" r:id="rId9"/>
    <p:sldId id="273" r:id="rId10"/>
    <p:sldId id="262" r:id="rId11"/>
    <p:sldId id="263" r:id="rId12"/>
    <p:sldId id="274" r:id="rId13"/>
    <p:sldId id="269" r:id="rId14"/>
    <p:sldId id="264" r:id="rId15"/>
    <p:sldId id="272" r:id="rId16"/>
    <p:sldId id="275" r:id="rId17"/>
    <p:sldId id="266" r:id="rId18"/>
    <p:sldId id="267" r:id="rId1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86"/>
    <p:restoredTop sz="94677"/>
  </p:normalViewPr>
  <p:slideViewPr>
    <p:cSldViewPr snapToGrid="0">
      <p:cViewPr>
        <p:scale>
          <a:sx n="114" d="100"/>
          <a:sy n="114" d="100"/>
        </p:scale>
        <p:origin x="53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AB3-9FC3-A8EA-0B18-2C735F670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DE9FE-6603-1547-1781-855EB8959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7CBE-C9CB-AA90-1A27-E32FCBA8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8D7AA-8054-DA51-146C-3AFB12EC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434A7-AC03-E2FA-1143-3C377AFB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201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4E1D-0D49-19C1-3090-58BAD30E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6AB59-CB2D-5B66-C474-9D76ADF28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634DB-A42E-8A69-0D3F-6888D10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9068-9A96-B4C9-1271-6FC46E7F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9A53-5FC9-BDC5-8239-57362C6E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3760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99DB7-1DEC-C13F-BFDD-30BB0A38C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6FCEB-37F4-99D5-D979-84E5B5453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01D0F-8948-9646-5B59-CAE2DAEA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A15C2-2529-0B25-2B05-0A4C9B07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79A3-149D-BFB7-25F3-38EBB942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144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4CE-EE36-9599-2327-CC4C338D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591F-C91B-0AD9-36F2-12D488317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75376-7ED4-D763-FAB3-94C33CDD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4933-89EA-B24C-D99C-284F9543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A801-11D7-94CC-C205-A6068247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5305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D874-158B-9577-6892-A5AAAB14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8484D-73E4-0E7F-524A-D35CF9493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48ABB-466B-4498-949D-6A4EDD16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B2728-E200-095A-3D39-07FCC162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42A26-D4A6-4F32-D0AA-18361CB3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986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B15-4639-2CEF-DC9D-E853DAB0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C8DDB-68CF-211A-8B59-026A260AC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059E0-19B6-C06E-99F6-A8CFF09B2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D9E94-8911-CA6A-292C-C72ABBD8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DD1D3-243D-865A-0513-85084756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9B0E-F7CA-4C49-1984-1770F936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93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8CC5-CA8C-F3FB-D795-4A528098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6AB9-2D60-056D-554A-8356A82A7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535EC-313C-B2E8-1DE7-DF81967A7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4444C-BAF8-B4A7-EED9-389D3A9A3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D1833-2DE2-6A5D-871D-0E365AF83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D7EBE-3653-83D8-8E95-AA2EC3B0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DF529-A0BF-21C7-380E-87361D33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D4CEB-E872-50DE-2B4E-45DCD74D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558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5A4F-A1C0-7188-87D7-EB2D7E58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0EC39-3A04-33D0-8503-1D9B365E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8B8B1-A3E0-4E61-8B62-E629D3168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ECCD9-8B74-ACCD-62B3-946D05A1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22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4EEAB-DCD9-6C17-8C3C-E3AD85F9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F1EA1-4529-5273-0627-84ED3631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C5AA7-07AD-A1FA-EE3C-46E59705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9809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DFF3-B0D1-615A-0C9C-F38016FC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9EC7-0DB7-4EB0-3A63-0C10704E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1148-8366-8E59-941D-EE3DFEBD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EE519-9923-CE87-5D92-8E884BE0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AB0E-82B3-4157-B43E-9244F73B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5D17-9C78-151D-AB51-5EC7049E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1535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9C86-E2DE-5FC6-D276-20C9F35E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4CB74-F607-E4A0-A957-9A4A813A4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8EB15-BCF2-4E02-CDC1-2C6C6EF59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F85B0-E662-AEE4-5574-563E2498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21B51-9693-0788-EDC4-18AB12B6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E44F9-7CAA-5019-D0DD-825B7CD2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1414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4161DE-BE35-DD55-D262-D6B9E4C6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142BA-9CE2-C747-5CC6-E5F2B37A2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F20E8-4437-7300-833F-1B27FBEC7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160E-8C9A-274E-995A-8143517AF6D0}" type="datetimeFigureOut">
              <a:rPr lang="en-VN" smtClean="0"/>
              <a:t>11/03/2024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B52D8-CF9B-5916-0B90-DF5C92450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0356-CDA1-E68F-3C15-9E796C39F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E7C6-097F-9D40-9293-26F15774801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276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3CD2-2451-01E5-4CC8-4A00479DC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/>
              <a:t>TVM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980D4-B34D-1140-FA04-999204C4E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/>
              <a:t>An Automated End-to-End Optimizing Compiler for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5134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DE54-43D7-28B0-0008-FF92C2CC19C0}"/>
              </a:ext>
            </a:extLst>
          </p:cNvPr>
          <p:cNvSpPr txBox="1"/>
          <p:nvPr/>
        </p:nvSpPr>
        <p:spPr>
          <a:xfrm>
            <a:off x="675943" y="3238314"/>
            <a:ext cx="5420057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4. </a:t>
            </a:r>
            <a:r>
              <a:rPr lang="en-VN" dirty="0"/>
              <a:t>Find the best way to deploy schedule primitives for</a:t>
            </a:r>
            <a:br>
              <a:rPr lang="en-VN" dirty="0"/>
            </a:br>
            <a:r>
              <a:rPr lang="en-VN" dirty="0"/>
              <a:t> tensor-expressed model to the target hardware.</a:t>
            </a:r>
          </a:p>
          <a:p>
            <a:pPr>
              <a:lnSpc>
                <a:spcPct val="150000"/>
              </a:lnSpc>
            </a:pPr>
            <a:r>
              <a:rPr lang="en-VN" b="1" dirty="0"/>
              <a:t>Schedule Exporer </a:t>
            </a:r>
            <a:r>
              <a:rPr lang="en-VN" dirty="0"/>
              <a:t>examines the schedule space </a:t>
            </a:r>
            <a:br>
              <a:rPr lang="en-VN" dirty="0"/>
            </a:br>
            <a:r>
              <a:rPr lang="en-VN" dirty="0"/>
              <a:t>using pre-defined template or ML-cost model and </a:t>
            </a:r>
            <a:r>
              <a:rPr lang="en-US" dirty="0"/>
              <a:t>chooses experiments  to run on distributed device cluster via </a:t>
            </a:r>
            <a:r>
              <a:rPr lang="en-US" b="1" dirty="0"/>
              <a:t>RPC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Measurement data is collected during exploration.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require detailed hardware configuration.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C4FFE-852A-F3E5-B196-57F3D477B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87"/>
          <a:stretch/>
        </p:blipFill>
        <p:spPr bwMode="auto">
          <a:xfrm>
            <a:off x="6096000" y="4214438"/>
            <a:ext cx="5843752" cy="17974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38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DE54-43D7-28B0-0008-FF92C2CC19C0}"/>
              </a:ext>
            </a:extLst>
          </p:cNvPr>
          <p:cNvSpPr txBox="1"/>
          <p:nvPr/>
        </p:nvSpPr>
        <p:spPr>
          <a:xfrm>
            <a:off x="675943" y="3238314"/>
            <a:ext cx="779898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4. </a:t>
            </a:r>
            <a:r>
              <a:rPr lang="en-VN" dirty="0"/>
              <a:t>Find the best way to deploy schedule primitives for</a:t>
            </a:r>
            <a:br>
              <a:rPr lang="en-VN" dirty="0"/>
            </a:br>
            <a:r>
              <a:rPr lang="en-VN" dirty="0"/>
              <a:t> tensor-expressed model to the target hardware.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AutoTVM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 the best schedule-specific parameters which are predefined on template (written by user via TOPI).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write template, require sophisticated knowledge on hardware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68127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DE54-43D7-28B0-0008-FF92C2CC19C0}"/>
              </a:ext>
            </a:extLst>
          </p:cNvPr>
          <p:cNvSpPr txBox="1"/>
          <p:nvPr/>
        </p:nvSpPr>
        <p:spPr>
          <a:xfrm>
            <a:off x="675943" y="3238314"/>
            <a:ext cx="5420057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4. </a:t>
            </a:r>
            <a:r>
              <a:rPr lang="en-VN" dirty="0"/>
              <a:t>Find the best way to deploy schedule primitives for</a:t>
            </a:r>
            <a:br>
              <a:rPr lang="en-VN" dirty="0"/>
            </a:br>
            <a:r>
              <a:rPr lang="en-VN" dirty="0"/>
              <a:t> tensor-expressed model to the target hardware.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AutoScheduler</a:t>
            </a:r>
            <a:r>
              <a:rPr lang="en-US" b="1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Gradient-Boosting as ML-cost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predicts running time on hardware 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trained by real measurement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inference time = 1000x faster than real measurement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84256-4798-0860-2DCA-5719BF40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64" y="3535349"/>
            <a:ext cx="5247293" cy="27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0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DE54-43D7-28B0-0008-FF92C2CC19C0}"/>
              </a:ext>
            </a:extLst>
          </p:cNvPr>
          <p:cNvSpPr txBox="1"/>
          <p:nvPr/>
        </p:nvSpPr>
        <p:spPr>
          <a:xfrm>
            <a:off x="675944" y="3238314"/>
            <a:ext cx="358696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5</a:t>
            </a:r>
            <a:r>
              <a:rPr lang="en-VN" b="1" dirty="0"/>
              <a:t>. </a:t>
            </a:r>
            <a:r>
              <a:rPr lang="en-US" dirty="0"/>
              <a:t>Computation graph of model after optimization is saved to “.</a:t>
            </a:r>
            <a:r>
              <a:rPr lang="en-US" dirty="0" err="1"/>
              <a:t>json</a:t>
            </a:r>
            <a:r>
              <a:rPr lang="en-US" dirty="0"/>
              <a:t>” file.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Lower to </a:t>
            </a:r>
            <a:r>
              <a:rPr lang="en-US" b="1" dirty="0"/>
              <a:t>TIR</a:t>
            </a:r>
            <a:r>
              <a:rPr lang="en-US" dirty="0"/>
              <a:t> (Tensor Intermediate Representation) and apply low-level optimization such as access index simplification &amp; dead code elimination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B6AB-6E64-C7DD-7FA7-3E80D9CF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07" y="3345288"/>
            <a:ext cx="7772400" cy="19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4DE54-43D7-28B0-0008-FF92C2CC19C0}"/>
              </a:ext>
            </a:extLst>
          </p:cNvPr>
          <p:cNvSpPr txBox="1"/>
          <p:nvPr/>
        </p:nvSpPr>
        <p:spPr>
          <a:xfrm>
            <a:off x="938561" y="3278382"/>
            <a:ext cx="663311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6</a:t>
            </a:r>
            <a:r>
              <a:rPr lang="en-VN" b="1" dirty="0"/>
              <a:t>. </a:t>
            </a:r>
            <a:r>
              <a:rPr lang="en-US" dirty="0"/>
              <a:t>Compile TIR to hardware, TVM supports: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LLVM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NVCC (NVIDIA’s CUDA Compiler), OpenCL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Customed compiler (via </a:t>
            </a:r>
            <a:r>
              <a:rPr lang="en-US" b="1" dirty="0"/>
              <a:t>TVM BYOC (Bring Your Own </a:t>
            </a:r>
            <a:r>
              <a:rPr lang="en-US" b="1" dirty="0" err="1"/>
              <a:t>Codegen</a:t>
            </a:r>
            <a:r>
              <a:rPr lang="en-US" b="1" dirty="0"/>
              <a:t>)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582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Case study: TVM BYOC on Renesas Rcar V4H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B19B7-2006-45FA-ECFD-C348CF46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46" y="1690688"/>
            <a:ext cx="4700386" cy="4429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CEECAB-05B7-A628-FD4D-729E6177461C}"/>
              </a:ext>
            </a:extLst>
          </p:cNvPr>
          <p:cNvSpPr txBox="1"/>
          <p:nvPr/>
        </p:nvSpPr>
        <p:spPr>
          <a:xfrm>
            <a:off x="650822" y="5015547"/>
            <a:ext cx="6829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CNN-HWA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CNN-HWA is capable of executing a convolution operation of a specific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A convolution is tiled to fit the computation unit and its partial </a:t>
            </a:r>
            <a:br>
              <a:rPr lang="en-VN" dirty="0"/>
            </a:br>
            <a:r>
              <a:rPr lang="en-VN" dirty="0"/>
              <a:t>sums are accumulated in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6x performance than on ARM Cortex A76 with minimum acc. drop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FAF638-C4D2-B58F-5F9B-26F1120CF59D}"/>
              </a:ext>
            </a:extLst>
          </p:cNvPr>
          <p:cNvSpPr txBox="1"/>
          <p:nvPr/>
        </p:nvSpPr>
        <p:spPr>
          <a:xfrm>
            <a:off x="650823" y="169068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V4H BYOC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Integrate Renesas Device Library (RDL) as the backend module (in the traditional function-at-a-time style).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RDL is, which is our target specific compiler for R-Car V4H, and is responsible for mapping tensor operations to H/W and generating Command List (CL)s for CNN-HWA.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  <a:p>
            <a:r>
              <a:rPr lang="en-VN" b="1" dirty="0"/>
              <a:t>Some of the optimizations applied in RDL are</a:t>
            </a:r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Optimal spatial and channel 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Tunneling: "vertical" execution of tiled layers with its intermediate results in SRAM.</a:t>
            </a:r>
          </a:p>
        </p:txBody>
      </p:sp>
    </p:spTree>
    <p:extLst>
      <p:ext uri="{BB962C8B-B14F-4D97-AF65-F5344CB8AC3E}">
        <p14:creationId xmlns:p14="http://schemas.microsoft.com/office/powerpoint/2010/main" val="90605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Case study: TVM BYOC + Auto-scheduling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74482-C256-3E5E-304E-9C57DADFE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735" y="1414086"/>
            <a:ext cx="3445107" cy="4029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863FF-17E8-A482-53BC-77B9FF003933}"/>
              </a:ext>
            </a:extLst>
          </p:cNvPr>
          <p:cNvSpPr txBox="1"/>
          <p:nvPr/>
        </p:nvSpPr>
        <p:spPr>
          <a:xfrm>
            <a:off x="841920" y="170395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R-Car DSP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Generate C/C++ code for the DSP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Apply auto-tuning (e.g. MetaSchedule, Ansor)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Heterogeneous execution DSP + CNN-HWA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251BA-1131-9BCA-D193-1B034D22B896}"/>
              </a:ext>
            </a:extLst>
          </p:cNvPr>
          <p:cNvSpPr txBox="1"/>
          <p:nvPr/>
        </p:nvSpPr>
        <p:spPr>
          <a:xfrm>
            <a:off x="7727042" y="5443913"/>
            <a:ext cx="329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Cooperative execution between CPU, DSP and CNN-HWA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7C51-6A61-635D-7AF8-917B36455A81}"/>
              </a:ext>
            </a:extLst>
          </p:cNvPr>
          <p:cNvSpPr txBox="1"/>
          <p:nvPr/>
        </p:nvSpPr>
        <p:spPr>
          <a:xfrm>
            <a:off x="838199" y="3303287"/>
            <a:ext cx="63543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CNN-HWA TIR level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Finer control over H/W mapping via TIR/TE scheduling primitives to easily and flexibly apply lower level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Apply auto-tuning to provide relatively good performance without requiring manual scheduling and target specific heuristic algorithms</a:t>
            </a:r>
          </a:p>
        </p:txBody>
      </p:sp>
    </p:spTree>
    <p:extLst>
      <p:ext uri="{BB962C8B-B14F-4D97-AF65-F5344CB8AC3E}">
        <p14:creationId xmlns:p14="http://schemas.microsoft.com/office/powerpoint/2010/main" val="343404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Device/Target Interactions</a:t>
            </a:r>
            <a:endParaRPr lang="en-VN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2690" r="318"/>
          <a:stretch/>
        </p:blipFill>
        <p:spPr bwMode="auto">
          <a:xfrm>
            <a:off x="936319" y="1690688"/>
            <a:ext cx="9987598" cy="4512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878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TVM to gencode C for ASIP</a:t>
            </a:r>
            <a:endParaRPr lang="en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FADB9-476F-CD53-085C-E5D241B226C2}"/>
              </a:ext>
            </a:extLst>
          </p:cNvPr>
          <p:cNvSpPr txBox="1"/>
          <p:nvPr/>
        </p:nvSpPr>
        <p:spPr>
          <a:xfrm>
            <a:off x="838201" y="1536304"/>
            <a:ext cx="105156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Known approaches to add ASIP hardware to TVM:</a:t>
            </a:r>
          </a:p>
          <a:p>
            <a:pPr>
              <a:lnSpc>
                <a:spcPct val="150000"/>
              </a:lnSpc>
            </a:pPr>
            <a:r>
              <a:rPr lang="en-US" b="1"/>
              <a:t>1. TVM BYOC: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 bridge from hardware provider to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Hardware backend provider can easily implement your own codegen and register it as a Relay backend compiler to support your hardware device/library.</a:t>
            </a:r>
          </a:p>
          <a:p>
            <a:pPr>
              <a:lnSpc>
                <a:spcPct val="150000"/>
              </a:lnSpc>
            </a:pPr>
            <a:r>
              <a:rPr lang="en-US" b="1"/>
              <a:t>	=&gt; CHALLENGING!  Need someone who has backend and codegen background!</a:t>
            </a:r>
          </a:p>
          <a:p>
            <a:pPr>
              <a:lnSpc>
                <a:spcPct val="150000"/>
              </a:lnSpc>
            </a:pPr>
            <a:r>
              <a:rPr lang="en-US" b="1"/>
              <a:t>2. Generate code C for ASIP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Can generate from .tflte and .onnx model to pure code 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TVM Runtime (no external libraries are used) checks generated code C by random input tensor.</a:t>
            </a:r>
            <a:br>
              <a:rPr lang="en-US"/>
            </a:br>
            <a:r>
              <a:rPr lang="en-US" b="1"/>
              <a:t>	=&gt; Generated code are compatible with LLVM front-end.</a:t>
            </a:r>
            <a:br>
              <a:rPr lang="en-US" b="1"/>
            </a:br>
            <a:r>
              <a:rPr lang="en-US" b="1"/>
              <a:t>	=&gt; Generated code can not use custom variables or functions of ASIP.</a:t>
            </a:r>
          </a:p>
        </p:txBody>
      </p:sp>
    </p:spTree>
    <p:extLst>
      <p:ext uri="{BB962C8B-B14F-4D97-AF65-F5344CB8AC3E}">
        <p14:creationId xmlns:p14="http://schemas.microsoft.com/office/powerpoint/2010/main" val="365639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B25-FD26-F0A5-68A3-3DAA74F9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7"/>
          <a:stretch/>
        </p:blipFill>
        <p:spPr bwMode="auto">
          <a:xfrm>
            <a:off x="1861972" y="1690688"/>
            <a:ext cx="8827785" cy="3950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241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E7F3-0AB2-ECC4-BD4B-639EC31E1DA3}"/>
              </a:ext>
            </a:extLst>
          </p:cNvPr>
          <p:cNvSpPr txBox="1"/>
          <p:nvPr/>
        </p:nvSpPr>
        <p:spPr>
          <a:xfrm>
            <a:off x="838200" y="1847039"/>
            <a:ext cx="105156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Portability</a:t>
            </a:r>
            <a:endParaRPr lang="en-V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/>
              <a:t>When there are limited hardware options to deploy your model </a:t>
            </a:r>
            <a:br>
              <a:rPr lang="en-VN" dirty="0"/>
            </a:br>
            <a:r>
              <a:rPr lang="en-VN" dirty="0"/>
              <a:t>(ex: non x86 ISAs; unsupported GPU,DSP, Accelerators...; not a mainstream OS)</a:t>
            </a:r>
          </a:p>
          <a:p>
            <a:pPr>
              <a:lnSpc>
                <a:spcPct val="150000"/>
              </a:lnSpc>
            </a:pPr>
            <a:r>
              <a:rPr lang="en-VN" b="1" dirty="0"/>
              <a:t>Efficiency</a:t>
            </a:r>
            <a:endParaRPr lang="en-V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dirty="0"/>
              <a:t>When you need to squeeze as much efficiency out of your target platform</a:t>
            </a:r>
            <a:br>
              <a:rPr lang="en-VN" dirty="0"/>
            </a:br>
            <a:r>
              <a:rPr lang="en-VN" dirty="0"/>
              <a:t>(</a:t>
            </a:r>
            <a:r>
              <a:rPr lang="en-US" dirty="0"/>
              <a:t>most frameworks rely on libraries that are optimized for the common workload.)</a:t>
            </a:r>
            <a:endParaRPr lang="en-VN" dirty="0"/>
          </a:p>
          <a:p>
            <a:pPr>
              <a:lnSpc>
                <a:spcPct val="150000"/>
              </a:lnSpc>
            </a:pPr>
            <a:r>
              <a:rPr lang="en-VN" b="1" dirty="0"/>
              <a:t>Software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need to build a software stack for your hardware system</a:t>
            </a:r>
            <a:br>
              <a:rPr lang="en-US" dirty="0"/>
            </a:br>
            <a:r>
              <a:rPr lang="en-US" dirty="0"/>
              <a:t>(build the complete compiler stack is very challenging)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792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TVM impact on industry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BDE4C-8CD6-1A8A-896F-12EEC337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90" y="1690688"/>
            <a:ext cx="9796419" cy="36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1D3B7-FA8A-7499-845E-584B65C5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10" y="1268743"/>
            <a:ext cx="8437179" cy="52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9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FADB9-476F-CD53-085C-E5D241B226C2}"/>
              </a:ext>
            </a:extLst>
          </p:cNvPr>
          <p:cNvSpPr txBox="1"/>
          <p:nvPr/>
        </p:nvSpPr>
        <p:spPr>
          <a:xfrm>
            <a:off x="838200" y="3244334"/>
            <a:ext cx="48750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/>
              <a:t>1. </a:t>
            </a:r>
            <a:r>
              <a:rPr lang="en-VN"/>
              <a:t>Input model from ONNX, Pytorch, Tensorflow,...</a:t>
            </a:r>
          </a:p>
        </p:txBody>
      </p:sp>
    </p:spTree>
    <p:extLst>
      <p:ext uri="{BB962C8B-B14F-4D97-AF65-F5344CB8AC3E}">
        <p14:creationId xmlns:p14="http://schemas.microsoft.com/office/powerpoint/2010/main" val="53955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FADB9-476F-CD53-085C-E5D241B226C2}"/>
              </a:ext>
            </a:extLst>
          </p:cNvPr>
          <p:cNvSpPr txBox="1"/>
          <p:nvPr/>
        </p:nvSpPr>
        <p:spPr>
          <a:xfrm>
            <a:off x="838200" y="3244334"/>
            <a:ext cx="105918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2. </a:t>
            </a:r>
            <a:r>
              <a:rPr lang="en-VN" dirty="0"/>
              <a:t>Parse model to Relay, a hybrid kind of Directed Acyclic Graph and Let-binding Graph</a:t>
            </a:r>
          </a:p>
          <a:p>
            <a:pPr>
              <a:lnSpc>
                <a:spcPct val="150000"/>
              </a:lnSpc>
            </a:pPr>
            <a:r>
              <a:rPr lang="en-VN" dirty="0"/>
              <a:t>and apply Relay transformations, such as Operator Fusion, Layout Transformation,...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6AEFC-7547-BE33-B8BD-7E116047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54" y="4124703"/>
            <a:ext cx="7586292" cy="27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3" name="Picture 2" descr="A High Level View of TVM">
            <a:extLst>
              <a:ext uri="{FF2B5EF4-FFF2-40B4-BE49-F238E27FC236}">
                <a16:creationId xmlns:a16="http://schemas.microsoft.com/office/drawing/2014/main" id="{5911B6D6-383B-5329-6371-50A070660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1690688"/>
            <a:ext cx="8565949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FADB9-476F-CD53-085C-E5D241B226C2}"/>
              </a:ext>
            </a:extLst>
          </p:cNvPr>
          <p:cNvSpPr txBox="1"/>
          <p:nvPr/>
        </p:nvSpPr>
        <p:spPr>
          <a:xfrm>
            <a:off x="838200" y="3154173"/>
            <a:ext cx="588706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3. </a:t>
            </a:r>
            <a:r>
              <a:rPr lang="en-VN" dirty="0"/>
              <a:t>Model is lowered to TE (Tensor Expression) by </a:t>
            </a:r>
            <a:r>
              <a:rPr lang="en-VN" b="1" dirty="0"/>
              <a:t>FuseOps pass. </a:t>
            </a:r>
            <a:r>
              <a:rPr lang="en-VN" dirty="0"/>
              <a:t>TE is a domain-specific language to describe tensor computation.</a:t>
            </a:r>
          </a:p>
          <a:p>
            <a:pPr>
              <a:lnSpc>
                <a:spcPct val="150000"/>
              </a:lnSpc>
            </a:pPr>
            <a:r>
              <a:rPr lang="en-VN" dirty="0"/>
              <a:t>TVM provides </a:t>
            </a:r>
            <a:r>
              <a:rPr lang="en-VN" b="1" dirty="0"/>
              <a:t>schedule primitives </a:t>
            </a:r>
            <a:r>
              <a:rPr lang="en-VN" dirty="0"/>
              <a:t>to implement </a:t>
            </a:r>
            <a:br>
              <a:rPr lang="en-VN" dirty="0"/>
            </a:br>
            <a:r>
              <a:rPr lang="en-VN" dirty="0"/>
              <a:t>low-level (hardware-aware) optimization.</a:t>
            </a:r>
          </a:p>
          <a:p>
            <a:pPr>
              <a:lnSpc>
                <a:spcPct val="150000"/>
              </a:lnSpc>
            </a:pPr>
            <a:br>
              <a:rPr lang="en-VN" b="1" dirty="0"/>
            </a:br>
            <a:r>
              <a:rPr lang="en-VN" b="1" dirty="0"/>
              <a:t>schedule primitives </a:t>
            </a:r>
            <a:r>
              <a:rPr lang="en-VN" dirty="0"/>
              <a:t>is a set of transformations used </a:t>
            </a:r>
            <a:br>
              <a:rPr lang="en-VN" dirty="0"/>
            </a:br>
            <a:r>
              <a:rPr lang="en-VN" dirty="0"/>
              <a:t>to simplify and optimize tensor computation to hardware.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B9D4B-4FE7-2588-B660-818C046B2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87" y="4611938"/>
            <a:ext cx="5547436" cy="16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D3D2C-7470-44A7-AA38-FEE39ABD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24" y="3154173"/>
            <a:ext cx="4816699" cy="13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BA8-DAAE-034C-21AB-23647BF5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TVM compiler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9C74F-DBC1-0AD9-BBEC-9F5A35A3E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91" y="571848"/>
            <a:ext cx="4106279" cy="60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B48C9-B795-056F-742D-4BF6651D735F}"/>
              </a:ext>
            </a:extLst>
          </p:cNvPr>
          <p:cNvSpPr txBox="1"/>
          <p:nvPr/>
        </p:nvSpPr>
        <p:spPr>
          <a:xfrm>
            <a:off x="838200" y="3154173"/>
            <a:ext cx="588706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3. </a:t>
            </a:r>
            <a:r>
              <a:rPr lang="en-VN" dirty="0"/>
              <a:t>Model is lowered to TE (Tensor Expression) by </a:t>
            </a:r>
            <a:r>
              <a:rPr lang="en-VN" b="1" dirty="0"/>
              <a:t>FuseOps pass. </a:t>
            </a:r>
            <a:r>
              <a:rPr lang="en-VN" dirty="0"/>
              <a:t>TE is a domain-specific language to describe tensor computation.</a:t>
            </a:r>
          </a:p>
          <a:p>
            <a:pPr>
              <a:lnSpc>
                <a:spcPct val="150000"/>
              </a:lnSpc>
            </a:pPr>
            <a:r>
              <a:rPr lang="en-VN" dirty="0"/>
              <a:t>TVM provides </a:t>
            </a:r>
            <a:r>
              <a:rPr lang="en-VN" b="1" dirty="0"/>
              <a:t>schedule primitives </a:t>
            </a:r>
            <a:r>
              <a:rPr lang="en-VN" dirty="0"/>
              <a:t>to implement </a:t>
            </a:r>
            <a:br>
              <a:rPr lang="en-VN" dirty="0"/>
            </a:br>
            <a:r>
              <a:rPr lang="en-VN" dirty="0"/>
              <a:t>low-level (hardware-aware) optimization.</a:t>
            </a:r>
          </a:p>
          <a:p>
            <a:pPr>
              <a:lnSpc>
                <a:spcPct val="150000"/>
              </a:lnSpc>
            </a:pPr>
            <a:br>
              <a:rPr lang="en-VN" b="1" dirty="0"/>
            </a:br>
            <a:r>
              <a:rPr lang="en-VN" b="1" dirty="0"/>
              <a:t>schedule primitives </a:t>
            </a:r>
            <a:r>
              <a:rPr lang="en-VN" dirty="0"/>
              <a:t>is a set of transformations used </a:t>
            </a:r>
            <a:br>
              <a:rPr lang="en-VN" dirty="0"/>
            </a:br>
            <a:r>
              <a:rPr lang="en-VN" dirty="0"/>
              <a:t>to simplify and optimize tensor computation to hardware.</a:t>
            </a:r>
          </a:p>
        </p:txBody>
      </p:sp>
    </p:spTree>
    <p:extLst>
      <p:ext uri="{BB962C8B-B14F-4D97-AF65-F5344CB8AC3E}">
        <p14:creationId xmlns:p14="http://schemas.microsoft.com/office/powerpoint/2010/main" val="60011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864</Words>
  <Application>Microsoft Macintosh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TVM</vt:lpstr>
      <vt:lpstr>TVM</vt:lpstr>
      <vt:lpstr>TVM</vt:lpstr>
      <vt:lpstr>TVM impact on industry</vt:lpstr>
      <vt:lpstr>TVM compiler flow</vt:lpstr>
      <vt:lpstr>TVM compiler flow</vt:lpstr>
      <vt:lpstr>TVM compiler flow</vt:lpstr>
      <vt:lpstr>TVM compiler flow</vt:lpstr>
      <vt:lpstr>TVM compiler flow</vt:lpstr>
      <vt:lpstr>TVM compiler flow</vt:lpstr>
      <vt:lpstr>TVM compiler flow</vt:lpstr>
      <vt:lpstr>TVM compiler flow</vt:lpstr>
      <vt:lpstr>TVM compiler flow</vt:lpstr>
      <vt:lpstr>TVM compiler flow</vt:lpstr>
      <vt:lpstr>Case study: TVM BYOC on Renesas Rcar V4H</vt:lpstr>
      <vt:lpstr>Case study: TVM BYOC + Auto-scheduling</vt:lpstr>
      <vt:lpstr>Device/Target Interactions</vt:lpstr>
      <vt:lpstr>Applying TVM to gencode C for ASIP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TVM</dc:title>
  <dc:creator>Trần Việt Hoàng</dc:creator>
  <cp:lastModifiedBy>Trần Việt Hoàng</cp:lastModifiedBy>
  <cp:revision>37</cp:revision>
  <dcterms:created xsi:type="dcterms:W3CDTF">2024-03-06T03:03:20Z</dcterms:created>
  <dcterms:modified xsi:type="dcterms:W3CDTF">2024-03-11T06:10:06Z</dcterms:modified>
</cp:coreProperties>
</file>